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5" r:id="rId7"/>
    <p:sldId id="266" r:id="rId8"/>
    <p:sldId id="267" r:id="rId9"/>
    <p:sldId id="263" r:id="rId10"/>
    <p:sldId id="264" r:id="rId11"/>
    <p:sldId id="268" r:id="rId12"/>
    <p:sldId id="269" r:id="rId13"/>
    <p:sldId id="270" r:id="rId14"/>
  </p:sldIdLst>
  <p:sldSz cx="6858000" cy="9144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253" y="-101"/>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3DB4BF-5FB9-4D07-B05F-30536358A36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292421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3DB4BF-5FB9-4D07-B05F-30536358A36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140152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75" y="488951"/>
            <a:ext cx="3357563" cy="10401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3DB4BF-5FB9-4D07-B05F-30536358A36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129101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3DB4BF-5FB9-4D07-B05F-30536358A36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288778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03DB4BF-5FB9-4D07-B05F-30536358A36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162673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3DB4BF-5FB9-4D07-B05F-30536358A369}"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316815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3DB4BF-5FB9-4D07-B05F-30536358A369}" type="datetimeFigureOut">
              <a:rPr lang="it-IT" smtClean="0"/>
              <a:t>14/12/2020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64891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03DB4BF-5FB9-4D07-B05F-30536358A369}" type="datetimeFigureOut">
              <a:rPr lang="it-IT" smtClean="0"/>
              <a:t>14/12/2020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142915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3DB4BF-5FB9-4D07-B05F-30536358A369}" type="datetimeFigureOut">
              <a:rPr lang="it-IT" smtClean="0"/>
              <a:t>14/12/2020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191241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3DB4BF-5FB9-4D07-B05F-30536358A369}"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195967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3DB4BF-5FB9-4D07-B05F-30536358A369}"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A384B6-31D9-474B-9ED3-8724B920BD3B}" type="slidenum">
              <a:rPr lang="it-IT" smtClean="0"/>
              <a:t>‹N›</a:t>
            </a:fld>
            <a:endParaRPr lang="it-IT"/>
          </a:p>
        </p:txBody>
      </p:sp>
    </p:spTree>
    <p:extLst>
      <p:ext uri="{BB962C8B-B14F-4D97-AF65-F5344CB8AC3E}">
        <p14:creationId xmlns:p14="http://schemas.microsoft.com/office/powerpoint/2010/main" val="73296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03DB4BF-5FB9-4D07-B05F-30536358A369}" type="datetimeFigureOut">
              <a:rPr lang="it-IT" smtClean="0"/>
              <a:t>14/12/2020</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FA384B6-31D9-474B-9ED3-8724B920BD3B}" type="slidenum">
              <a:rPr lang="it-IT" smtClean="0"/>
              <a:t>‹N›</a:t>
            </a:fld>
            <a:endParaRPr lang="it-IT"/>
          </a:p>
        </p:txBody>
      </p:sp>
    </p:spTree>
    <p:extLst>
      <p:ext uri="{BB962C8B-B14F-4D97-AF65-F5344CB8AC3E}">
        <p14:creationId xmlns:p14="http://schemas.microsoft.com/office/powerpoint/2010/main" val="83238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48680" y="827584"/>
            <a:ext cx="5829300" cy="1960033"/>
          </a:xfrm>
        </p:spPr>
        <p:txBody>
          <a:bodyPr>
            <a:normAutofit/>
          </a:bodyPr>
          <a:lstStyle/>
          <a:p>
            <a:r>
              <a:rPr lang="it-IT" sz="6000" dirty="0" smtClean="0">
                <a:solidFill>
                  <a:srgbClr val="FF0000"/>
                </a:solidFill>
              </a:rPr>
              <a:t>U.D.A.</a:t>
            </a:r>
            <a:endParaRPr lang="it-IT" sz="6000" dirty="0">
              <a:solidFill>
                <a:srgbClr val="FF0000"/>
              </a:solidFill>
            </a:endParaRPr>
          </a:p>
        </p:txBody>
      </p:sp>
      <p:sp>
        <p:nvSpPr>
          <p:cNvPr id="3" name="Sottotitolo 2"/>
          <p:cNvSpPr>
            <a:spLocks noGrp="1"/>
          </p:cNvSpPr>
          <p:nvPr>
            <p:ph type="subTitle" idx="1"/>
          </p:nvPr>
        </p:nvSpPr>
        <p:spPr>
          <a:xfrm>
            <a:off x="476672" y="3059832"/>
            <a:ext cx="5904656" cy="4458568"/>
          </a:xfrm>
        </p:spPr>
        <p:txBody>
          <a:bodyPr/>
          <a:lstStyle/>
          <a:p>
            <a:r>
              <a:rPr lang="it-IT" dirty="0" smtClean="0">
                <a:solidFill>
                  <a:schemeClr val="tx1"/>
                </a:solidFill>
              </a:rPr>
              <a:t>CLASSE 3^B ENO</a:t>
            </a:r>
          </a:p>
          <a:p>
            <a:endParaRPr lang="it-IT" dirty="0">
              <a:solidFill>
                <a:schemeClr val="tx1"/>
              </a:solidFill>
            </a:endParaRPr>
          </a:p>
          <a:p>
            <a:r>
              <a:rPr lang="it-IT" dirty="0" smtClean="0">
                <a:solidFill>
                  <a:schemeClr val="tx1"/>
                </a:solidFill>
              </a:rPr>
              <a:t>ANNO 2020/2021</a:t>
            </a:r>
            <a:endParaRPr lang="it-IT" dirty="0">
              <a:solidFill>
                <a:schemeClr val="tx1"/>
              </a:solidFill>
            </a:endParaRPr>
          </a:p>
        </p:txBody>
      </p:sp>
    </p:spTree>
    <p:extLst>
      <p:ext uri="{BB962C8B-B14F-4D97-AF65-F5344CB8AC3E}">
        <p14:creationId xmlns:p14="http://schemas.microsoft.com/office/powerpoint/2010/main" val="101449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4" y="504904"/>
            <a:ext cx="6841476" cy="392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3"/>
          <p:cNvSpPr>
            <a:spLocks noGrp="1"/>
          </p:cNvSpPr>
          <p:nvPr>
            <p:ph type="title"/>
          </p:nvPr>
        </p:nvSpPr>
        <p:spPr>
          <a:xfrm>
            <a:off x="-13071" y="0"/>
            <a:ext cx="6858000" cy="461400"/>
          </a:xfrm>
        </p:spPr>
        <p:txBody>
          <a:bodyPr>
            <a:normAutofit fontScale="90000"/>
          </a:bodyPr>
          <a:lstStyle/>
          <a:p>
            <a:r>
              <a:rPr lang="it-IT" sz="3200" dirty="0" smtClean="0">
                <a:solidFill>
                  <a:srgbClr val="FF0000"/>
                </a:solidFill>
              </a:rPr>
              <a:t>OBIETTIVO N.3 AGENDA 2030</a:t>
            </a:r>
            <a:endParaRPr lang="it-IT" sz="3200" dirty="0">
              <a:solidFill>
                <a:srgbClr val="FF0000"/>
              </a:solidFill>
            </a:endParaRPr>
          </a:p>
        </p:txBody>
      </p:sp>
      <p:sp>
        <p:nvSpPr>
          <p:cNvPr id="5" name="Sottotitolo 4"/>
          <p:cNvSpPr>
            <a:spLocks noGrp="1"/>
          </p:cNvSpPr>
          <p:nvPr>
            <p:ph type="subTitle" idx="4294967295"/>
          </p:nvPr>
        </p:nvSpPr>
        <p:spPr>
          <a:xfrm>
            <a:off x="3658848" y="526385"/>
            <a:ext cx="3188733" cy="962972"/>
          </a:xfrm>
        </p:spPr>
        <p:txBody>
          <a:bodyPr>
            <a:normAutofit fontScale="85000" lnSpcReduction="20000"/>
          </a:bodyPr>
          <a:lstStyle/>
          <a:p>
            <a:pPr marL="0" indent="0">
              <a:buNone/>
            </a:pPr>
            <a:r>
              <a:rPr lang="it-IT" sz="2000" dirty="0"/>
              <a:t>L'obiettivo che bisogna prefissarsi è che ognuno abbia cura del proprio corpo perché è il posto migliore dove vivere</a:t>
            </a:r>
          </a:p>
          <a:p>
            <a:pPr marL="0" indent="0" algn="l">
              <a:buNone/>
            </a:pPr>
            <a:endParaRPr lang="it-IT" sz="2000" dirty="0" smtClean="0">
              <a:solidFill>
                <a:schemeClr val="tx1"/>
              </a:solidFill>
            </a:endParaRPr>
          </a:p>
        </p:txBody>
      </p:sp>
      <p:sp>
        <p:nvSpPr>
          <p:cNvPr id="8" name="Titolo 3"/>
          <p:cNvSpPr txBox="1">
            <a:spLocks/>
          </p:cNvSpPr>
          <p:nvPr/>
        </p:nvSpPr>
        <p:spPr>
          <a:xfrm>
            <a:off x="-14511" y="7956376"/>
            <a:ext cx="6862092" cy="461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sz="3200" dirty="0">
              <a:solidFill>
                <a:srgbClr val="FF0000"/>
              </a:solidFill>
            </a:endParaRPr>
          </a:p>
        </p:txBody>
      </p:sp>
      <p:sp>
        <p:nvSpPr>
          <p:cNvPr id="9" name="Sottotitolo 4"/>
          <p:cNvSpPr txBox="1">
            <a:spLocks/>
          </p:cNvSpPr>
          <p:nvPr/>
        </p:nvSpPr>
        <p:spPr>
          <a:xfrm>
            <a:off x="-35226" y="7786793"/>
            <a:ext cx="4800600" cy="962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it-IT" sz="2000" dirty="0"/>
          </a:p>
        </p:txBody>
      </p:sp>
      <p:sp>
        <p:nvSpPr>
          <p:cNvPr id="10" name="Sottotitolo 4"/>
          <p:cNvSpPr txBox="1">
            <a:spLocks/>
          </p:cNvSpPr>
          <p:nvPr/>
        </p:nvSpPr>
        <p:spPr>
          <a:xfrm>
            <a:off x="-4092" y="7786793"/>
            <a:ext cx="4800600" cy="962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it-IT" sz="20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1" y="5825493"/>
            <a:ext cx="6847581" cy="331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ottotitolo 4"/>
          <p:cNvSpPr txBox="1">
            <a:spLocks/>
          </p:cNvSpPr>
          <p:nvPr/>
        </p:nvSpPr>
        <p:spPr>
          <a:xfrm>
            <a:off x="4084420" y="8187076"/>
            <a:ext cx="2889718" cy="111246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2000" dirty="0" smtClean="0"/>
              <a:t>Tutti gli uomini nascono uguali, però è l’ultima volta in cui lo sono veramente.</a:t>
            </a:r>
            <a:endParaRPr lang="it-IT" sz="2000" dirty="0"/>
          </a:p>
        </p:txBody>
      </p:sp>
      <p:sp>
        <p:nvSpPr>
          <p:cNvPr id="3" name="Rettangolo 2"/>
          <p:cNvSpPr/>
          <p:nvPr/>
        </p:nvSpPr>
        <p:spPr>
          <a:xfrm>
            <a:off x="16524" y="5110609"/>
            <a:ext cx="6858000" cy="538609"/>
          </a:xfrm>
          <a:prstGeom prst="rect">
            <a:avLst/>
          </a:prstGeom>
        </p:spPr>
        <p:txBody>
          <a:bodyPr wrap="square">
            <a:spAutoFit/>
          </a:bodyPr>
          <a:lstStyle/>
          <a:p>
            <a:pPr algn="ctr"/>
            <a:r>
              <a:rPr lang="it-IT" sz="2900" dirty="0">
                <a:solidFill>
                  <a:srgbClr val="FF0000"/>
                </a:solidFill>
              </a:rPr>
              <a:t>OBIETTIVO N.10 AGENDA 2030</a:t>
            </a:r>
          </a:p>
        </p:txBody>
      </p:sp>
      <p:sp>
        <p:nvSpPr>
          <p:cNvPr id="12" name="Sottotitolo 4"/>
          <p:cNvSpPr txBox="1">
            <a:spLocks/>
          </p:cNvSpPr>
          <p:nvPr/>
        </p:nvSpPr>
        <p:spPr>
          <a:xfrm>
            <a:off x="-13071" y="23419"/>
            <a:ext cx="6860652" cy="962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it-IT" sz="2400" dirty="0"/>
          </a:p>
        </p:txBody>
      </p:sp>
    </p:spTree>
    <p:extLst>
      <p:ext uri="{BB962C8B-B14F-4D97-AF65-F5344CB8AC3E}">
        <p14:creationId xmlns:p14="http://schemas.microsoft.com/office/powerpoint/2010/main" val="283903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548680" y="0"/>
            <a:ext cx="5829300" cy="1960033"/>
          </a:xfrm>
        </p:spPr>
        <p:txBody>
          <a:bodyPr>
            <a:normAutofit/>
          </a:bodyPr>
          <a:lstStyle/>
          <a:p>
            <a:r>
              <a:rPr lang="it-IT" sz="4000" dirty="0" smtClean="0">
                <a:solidFill>
                  <a:srgbClr val="FF0000"/>
                </a:solidFill>
              </a:rPr>
              <a:t>LA DIFFUSIONE DEL CORONAVIRUS</a:t>
            </a:r>
            <a:endParaRPr lang="it-IT" sz="4000" dirty="0">
              <a:solidFill>
                <a:srgbClr val="FF0000"/>
              </a:solidFill>
            </a:endParaRPr>
          </a:p>
        </p:txBody>
      </p:sp>
      <p:sp>
        <p:nvSpPr>
          <p:cNvPr id="4" name="Sottotitolo 3"/>
          <p:cNvSpPr>
            <a:spLocks noGrp="1"/>
          </p:cNvSpPr>
          <p:nvPr>
            <p:ph type="subTitle" idx="1"/>
          </p:nvPr>
        </p:nvSpPr>
        <p:spPr>
          <a:xfrm>
            <a:off x="0" y="2339752"/>
            <a:ext cx="6858000" cy="5184576"/>
          </a:xfrm>
        </p:spPr>
        <p:txBody>
          <a:bodyPr>
            <a:normAutofit/>
          </a:bodyPr>
          <a:lstStyle/>
          <a:p>
            <a:pPr algn="l"/>
            <a:r>
              <a:rPr lang="it-IT" sz="2400" dirty="0" smtClean="0">
                <a:solidFill>
                  <a:schemeClr val="tx1"/>
                </a:solidFill>
                <a:cs typeface="Calibri"/>
              </a:rPr>
              <a:t>Il covid-19  </a:t>
            </a:r>
            <a:r>
              <a:rPr lang="it-IT" sz="2400" dirty="0" smtClean="0">
                <a:solidFill>
                  <a:schemeClr val="tx1"/>
                </a:solidFill>
                <a:ea typeface="+mn-lt"/>
                <a:cs typeface="+mn-lt"/>
              </a:rPr>
              <a:t>è una malattia infettiva respiratoria,</a:t>
            </a:r>
            <a:r>
              <a:rPr lang="it-IT" sz="2400" dirty="0" smtClean="0">
                <a:solidFill>
                  <a:schemeClr val="tx1"/>
                </a:solidFill>
                <a:cs typeface="Calibri"/>
              </a:rPr>
              <a:t> nata in Cina e diffusa in tutti o quasi i Paesi del mondo. L'11 marzo del 2020 viene dichiarato lo stato di pandemia. </a:t>
            </a:r>
            <a:r>
              <a:rPr lang="it-IT" sz="2400" dirty="0">
                <a:solidFill>
                  <a:schemeClr val="tx1"/>
                </a:solidFill>
                <a:cs typeface="Calibri"/>
              </a:rPr>
              <a:t>V</a:t>
            </a:r>
            <a:r>
              <a:rPr lang="it-IT" sz="2400" dirty="0" smtClean="0">
                <a:solidFill>
                  <a:schemeClr val="tx1"/>
                </a:solidFill>
                <a:cs typeface="Calibri"/>
              </a:rPr>
              <a:t>engono limitati gli spostamenti e viene meno anche la libertà di uscire al fine di limitare la diffusione del virus. Ma come possiamo rappresentare l'incremento dell'epidemia giornalmente?</a:t>
            </a:r>
          </a:p>
          <a:p>
            <a:endParaRPr lang="it-IT" sz="2400" dirty="0" smtClean="0">
              <a:cs typeface="Calibri"/>
            </a:endParaRPr>
          </a:p>
          <a:p>
            <a:pPr algn="l"/>
            <a:endParaRPr lang="it-IT" sz="2400" dirty="0">
              <a:solidFill>
                <a:schemeClr val="tx1"/>
              </a:solidFill>
            </a:endParaRPr>
          </a:p>
        </p:txBody>
      </p:sp>
    </p:spTree>
    <p:extLst>
      <p:ext uri="{BB962C8B-B14F-4D97-AF65-F5344CB8AC3E}">
        <p14:creationId xmlns:p14="http://schemas.microsoft.com/office/powerpoint/2010/main" val="131326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324544"/>
            <a:ext cx="6172200" cy="1524000"/>
          </a:xfrm>
        </p:spPr>
        <p:txBody>
          <a:bodyPr>
            <a:normAutofit/>
          </a:bodyPr>
          <a:lstStyle/>
          <a:p>
            <a:r>
              <a:rPr lang="en-US" sz="4000" dirty="0" smtClean="0">
                <a:solidFill>
                  <a:srgbClr val="FF0000"/>
                </a:solidFill>
              </a:rPr>
              <a:t>LA STATISTICA</a:t>
            </a:r>
            <a:endParaRPr lang="it-IT" sz="4000" dirty="0">
              <a:solidFill>
                <a:srgbClr val="FF0000"/>
              </a:solidFill>
            </a:endParaRPr>
          </a:p>
        </p:txBody>
      </p:sp>
      <p:sp>
        <p:nvSpPr>
          <p:cNvPr id="3" name="Segnaposto contenuto 2"/>
          <p:cNvSpPr>
            <a:spLocks noGrp="1"/>
          </p:cNvSpPr>
          <p:nvPr>
            <p:ph idx="1"/>
          </p:nvPr>
        </p:nvSpPr>
        <p:spPr>
          <a:xfrm>
            <a:off x="0" y="827584"/>
            <a:ext cx="6858000" cy="8316416"/>
          </a:xfrm>
        </p:spPr>
        <p:txBody>
          <a:bodyPr>
            <a:normAutofit/>
          </a:bodyPr>
          <a:lstStyle/>
          <a:p>
            <a:pPr marL="0" indent="0">
              <a:buNone/>
            </a:pPr>
            <a:r>
              <a:rPr lang="en-US" sz="2800" dirty="0" smtClean="0"/>
              <a:t>In genere utilizziamo la statistica che è la scienza che studia i dati e le informazioni. Per riportare i dati si utilizzano i grafici</a:t>
            </a:r>
          </a:p>
          <a:p>
            <a:pPr marL="0" indent="0">
              <a:buNone/>
            </a:pPr>
            <a:r>
              <a:rPr lang="en-US" sz="2800" dirty="0" smtClean="0"/>
              <a:t>Questi grafici possono essere di vario genere, I più utilizzati sono:</a:t>
            </a:r>
          </a:p>
          <a:p>
            <a:r>
              <a:rPr lang="en-US" sz="2800" dirty="0" smtClean="0"/>
              <a:t>I grafici a torta</a:t>
            </a:r>
          </a:p>
          <a:p>
            <a:r>
              <a:rPr lang="en-US" sz="2800" dirty="0" smtClean="0"/>
              <a:t>Istogrammi</a:t>
            </a:r>
          </a:p>
          <a:p>
            <a:r>
              <a:rPr lang="en-US" sz="2800" dirty="0" smtClean="0"/>
              <a:t>I grafici a linee</a:t>
            </a:r>
            <a:endParaRPr lang="it-IT" sz="2800" dirty="0"/>
          </a:p>
        </p:txBody>
      </p:sp>
    </p:spTree>
    <p:extLst>
      <p:ext uri="{BB962C8B-B14F-4D97-AF65-F5344CB8AC3E}">
        <p14:creationId xmlns:p14="http://schemas.microsoft.com/office/powerpoint/2010/main" val="49987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0" y="6804248"/>
            <a:ext cx="6858000" cy="2339751"/>
          </a:xfrm>
        </p:spPr>
        <p:txBody>
          <a:bodyPr>
            <a:normAutofit/>
          </a:bodyPr>
          <a:lstStyle/>
          <a:p>
            <a:pPr algn="l"/>
            <a:endParaRPr lang="it-IT" sz="3200" dirty="0"/>
          </a:p>
        </p:txBody>
      </p:sp>
      <p:pic>
        <p:nvPicPr>
          <p:cNvPr id="2052"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883465" y="-6057"/>
            <a:ext cx="39751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ottotitolo 5"/>
          <p:cNvSpPr>
            <a:spLocks noGrp="1"/>
          </p:cNvSpPr>
          <p:nvPr>
            <p:ph type="subTitle" idx="4294967295"/>
          </p:nvPr>
        </p:nvSpPr>
        <p:spPr>
          <a:xfrm>
            <a:off x="0" y="0"/>
            <a:ext cx="2924175" cy="9144000"/>
          </a:xfrm>
        </p:spPr>
        <p:txBody>
          <a:bodyPr>
            <a:normAutofit/>
          </a:bodyPr>
          <a:lstStyle/>
          <a:p>
            <a:pPr algn="l"/>
            <a:r>
              <a:rPr lang="it-IT" sz="2400" dirty="0" smtClean="0">
                <a:solidFill>
                  <a:schemeClr val="tx1"/>
                </a:solidFill>
              </a:rPr>
              <a:t>Ad esempio, qui abbiamo un grafico a torta che illustra le età delle persone contagiate in veneto in 10 giorni</a:t>
            </a:r>
          </a:p>
          <a:p>
            <a:pPr algn="l"/>
            <a:endParaRPr lang="it-IT" sz="2400" dirty="0">
              <a:solidFill>
                <a:schemeClr val="tx1"/>
              </a:solidFill>
            </a:endParaRPr>
          </a:p>
          <a:p>
            <a:pPr algn="l"/>
            <a:endParaRPr lang="it-IT" sz="2400" dirty="0" smtClean="0">
              <a:solidFill>
                <a:schemeClr val="tx1"/>
              </a:solidFill>
            </a:endParaRPr>
          </a:p>
          <a:p>
            <a:pPr algn="l"/>
            <a:r>
              <a:rPr lang="it-IT" sz="2400" dirty="0" smtClean="0">
                <a:solidFill>
                  <a:schemeClr val="tx1"/>
                </a:solidFill>
              </a:rPr>
              <a:t>O ancora, questo grafico illustra i tamponi risultati positivi effettuati in Italia nel mese di novembre.</a:t>
            </a:r>
            <a:endParaRPr lang="it-IT" sz="2400" dirty="0">
              <a:solidFill>
                <a:schemeClr val="tx1"/>
              </a:solidFill>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971" y="3275856"/>
            <a:ext cx="518457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30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396552"/>
            <a:ext cx="6172200" cy="1524000"/>
          </a:xfrm>
        </p:spPr>
        <p:txBody>
          <a:bodyPr>
            <a:normAutofit/>
          </a:bodyPr>
          <a:lstStyle/>
          <a:p>
            <a:r>
              <a:rPr lang="it-IT" sz="4000" dirty="0" smtClean="0">
                <a:solidFill>
                  <a:srgbClr val="FF0000"/>
                </a:solidFill>
              </a:rPr>
              <a:t>ITALIANO</a:t>
            </a:r>
            <a:endParaRPr lang="it-IT" sz="4000" dirty="0">
              <a:solidFill>
                <a:srgbClr val="FF0000"/>
              </a:solidFill>
            </a:endParaRPr>
          </a:p>
        </p:txBody>
      </p:sp>
      <p:sp>
        <p:nvSpPr>
          <p:cNvPr id="3" name="Segnaposto contenuto 2"/>
          <p:cNvSpPr>
            <a:spLocks noGrp="1"/>
          </p:cNvSpPr>
          <p:nvPr>
            <p:ph idx="1"/>
          </p:nvPr>
        </p:nvSpPr>
        <p:spPr>
          <a:xfrm>
            <a:off x="0" y="827584"/>
            <a:ext cx="6858000" cy="8316416"/>
          </a:xfrm>
        </p:spPr>
        <p:txBody>
          <a:bodyPr>
            <a:normAutofit fontScale="77500" lnSpcReduction="20000"/>
          </a:bodyPr>
          <a:lstStyle/>
          <a:p>
            <a:pPr marL="0" indent="0">
              <a:spcBef>
                <a:spcPts val="0"/>
              </a:spcBef>
              <a:buNone/>
            </a:pPr>
            <a:r>
              <a:rPr lang="it-IT" sz="4100" b="0" i="0" u="none" strike="noStrike" dirty="0" smtClean="0">
                <a:solidFill>
                  <a:srgbClr val="FF0000"/>
                </a:solidFill>
                <a:effectLst/>
                <a:latin typeface="Arial"/>
              </a:rPr>
              <a:t>IL PAZIENTE 0</a:t>
            </a:r>
          </a:p>
          <a:p>
            <a:pPr marL="0" indent="0">
              <a:spcBef>
                <a:spcPts val="0"/>
              </a:spcBef>
              <a:buNone/>
            </a:pPr>
            <a:endParaRPr lang="it-IT" sz="2400" b="0" dirty="0" smtClean="0">
              <a:effectLst/>
            </a:endParaRPr>
          </a:p>
          <a:p>
            <a:pPr marL="0" indent="0">
              <a:spcBef>
                <a:spcPts val="500"/>
              </a:spcBef>
              <a:buNone/>
            </a:pPr>
            <a:r>
              <a:rPr lang="it-IT" sz="2600" b="0" i="0" u="none" strike="noStrike" dirty="0" smtClean="0">
                <a:solidFill>
                  <a:srgbClr val="000000"/>
                </a:solidFill>
                <a:effectLst/>
                <a:latin typeface="Arial"/>
              </a:rPr>
              <a:t>Era pallido, tossiva e mostrava i sintomi di una normale influenza.</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Andava in giro come se nulla fosse, incurante del pericolo che poteva arrecare a se stesso, ma soprattutto agli altri.</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Dei pochi accorgimenti da rispettare lui se ne fregava.</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Era pallido e tossiva e mostrava i sintomi di una normale influenza e anche la semplice e grezza luce solare gli dava fastidio. Mostrava tutti i sintomi di una normale influenza.</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Quando era chiuso in casa  lontano da tutto e da tutti si chiedeva se fosse riuscito a sopravvivere.</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Spesso si perdeva nei suoi pensieri e si chiedeva dove e come e quando fosse diventato l’ennesima vittima di questo ‘’mostro invisibile’’.</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Col passare del tempo si indeboliva e iniziò ad accusare inevitabili segni di decadenza, come la perdita del gusto e problemi respiratori.</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Continuava però ad uscire fregandosene dell’incolumità altrui , contagiando così tutte le persone con cui veniva a contatto.</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Quando ‘’il mostro invisibile’’ si portò via pian piano tutte le persone a lui care, si mise in quarantena nella sua abitazione, con l’inutile speranza di poter salvare l’irrecuperabile.</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Era pallido e tossiva e mostrava i sintomi di una normale influenza…</a:t>
            </a:r>
            <a:endParaRPr lang="it-IT" sz="2600" b="0" dirty="0" smtClean="0">
              <a:effectLst/>
            </a:endParaRPr>
          </a:p>
          <a:p>
            <a:pPr marL="0" indent="0">
              <a:spcBef>
                <a:spcPts val="500"/>
              </a:spcBef>
              <a:buNone/>
            </a:pPr>
            <a:r>
              <a:rPr lang="it-IT" sz="2600" b="0" i="0" u="none" strike="noStrike" dirty="0" smtClean="0">
                <a:solidFill>
                  <a:srgbClr val="000000"/>
                </a:solidFill>
                <a:effectLst/>
                <a:latin typeface="Arial"/>
              </a:rPr>
              <a:t>Poco tempo dopo ‘’il mostro’’ si portò via anche lui!</a:t>
            </a:r>
            <a:endParaRPr lang="it-IT" sz="2600" b="0" dirty="0" smtClean="0">
              <a:effectLst/>
            </a:endParaRPr>
          </a:p>
          <a:p>
            <a:pPr marL="0" indent="0">
              <a:buNone/>
            </a:pPr>
            <a:r>
              <a:rPr lang="it-IT" sz="2600" dirty="0" smtClean="0"/>
              <a:t/>
            </a:r>
            <a:br>
              <a:rPr lang="it-IT" sz="2600" dirty="0" smtClean="0"/>
            </a:br>
            <a:endParaRPr lang="it-IT" sz="2600" dirty="0"/>
          </a:p>
        </p:txBody>
      </p:sp>
    </p:spTree>
    <p:extLst>
      <p:ext uri="{BB962C8B-B14F-4D97-AF65-F5344CB8AC3E}">
        <p14:creationId xmlns:p14="http://schemas.microsoft.com/office/powerpoint/2010/main" val="301058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396552"/>
            <a:ext cx="6172200" cy="1524000"/>
          </a:xfrm>
        </p:spPr>
        <p:txBody>
          <a:bodyPr>
            <a:normAutofit/>
          </a:bodyPr>
          <a:lstStyle/>
          <a:p>
            <a:r>
              <a:rPr lang="it-IT" sz="4000" dirty="0" smtClean="0">
                <a:solidFill>
                  <a:srgbClr val="FF0000"/>
                </a:solidFill>
              </a:rPr>
              <a:t>INGLESE</a:t>
            </a:r>
            <a:endParaRPr lang="it-IT" sz="4000" dirty="0">
              <a:solidFill>
                <a:srgbClr val="FF0000"/>
              </a:solidFill>
            </a:endParaRPr>
          </a:p>
        </p:txBody>
      </p:sp>
      <p:sp>
        <p:nvSpPr>
          <p:cNvPr id="3" name="Segnaposto contenuto 2"/>
          <p:cNvSpPr>
            <a:spLocks noGrp="1"/>
          </p:cNvSpPr>
          <p:nvPr>
            <p:ph idx="1"/>
          </p:nvPr>
        </p:nvSpPr>
        <p:spPr>
          <a:xfrm>
            <a:off x="0" y="557696"/>
            <a:ext cx="6858000" cy="8586304"/>
          </a:xfrm>
        </p:spPr>
        <p:txBody>
          <a:bodyPr>
            <a:normAutofit fontScale="92500"/>
          </a:bodyPr>
          <a:lstStyle/>
          <a:p>
            <a:pPr marL="0" indent="0">
              <a:buNone/>
            </a:pPr>
            <a:r>
              <a:rPr lang="it-IT" dirty="0" smtClean="0">
                <a:solidFill>
                  <a:srgbClr val="FF0000"/>
                </a:solidFill>
                <a:latin typeface="Arial" pitchFamily="34" charset="0"/>
                <a:cs typeface="Arial" pitchFamily="34" charset="0"/>
              </a:rPr>
              <a:t>THE PATIENT 0</a:t>
            </a:r>
          </a:p>
          <a:p>
            <a:pPr marL="0" indent="0">
              <a:buNone/>
            </a:pPr>
            <a:endParaRPr lang="it-IT" sz="2000" dirty="0" smtClean="0">
              <a:solidFill>
                <a:srgbClr val="FF0000"/>
              </a:solidFill>
            </a:endParaRPr>
          </a:p>
          <a:p>
            <a:pPr marL="0" indent="0">
              <a:buNone/>
            </a:pPr>
            <a:r>
              <a:rPr lang="en-US" sz="2000" dirty="0" smtClean="0">
                <a:latin typeface="Arial" pitchFamily="34" charset="0"/>
                <a:cs typeface="Arial" pitchFamily="34" charset="0"/>
              </a:rPr>
              <a:t>He was pale, coughing and showing symptoms of a normal flu.</a:t>
            </a:r>
          </a:p>
          <a:p>
            <a:pPr marL="0" indent="0">
              <a:buNone/>
            </a:pPr>
            <a:r>
              <a:rPr lang="en-US" sz="2000" dirty="0" smtClean="0">
                <a:latin typeface="Arial" pitchFamily="34" charset="0"/>
                <a:cs typeface="Arial" pitchFamily="34" charset="0"/>
              </a:rPr>
              <a:t>He went around as if nothing had happened, regardless of the danger he could cause to himself, but especially to others.</a:t>
            </a:r>
          </a:p>
          <a:p>
            <a:pPr marL="0" indent="0">
              <a:buNone/>
            </a:pPr>
            <a:r>
              <a:rPr lang="en-US" sz="2000" dirty="0" smtClean="0">
                <a:latin typeface="Arial" pitchFamily="34" charset="0"/>
                <a:cs typeface="Arial" pitchFamily="34" charset="0"/>
              </a:rPr>
              <a:t>He didn’t care about the few things he had to do.</a:t>
            </a:r>
          </a:p>
          <a:p>
            <a:pPr marL="0" indent="0">
              <a:buNone/>
            </a:pPr>
            <a:r>
              <a:rPr lang="en-US" sz="2000" dirty="0" smtClean="0">
                <a:latin typeface="Arial" pitchFamily="34" charset="0"/>
                <a:cs typeface="Arial" pitchFamily="34" charset="0"/>
              </a:rPr>
              <a:t>He was pale and coughing and showed symptoms of a normal flu, and even the raw, simple sunlight bothered him. He was showing all the symptoms of a normal flu.</a:t>
            </a:r>
          </a:p>
          <a:p>
            <a:pPr marL="0" indent="0">
              <a:buNone/>
            </a:pPr>
            <a:r>
              <a:rPr lang="en-US" sz="2000" dirty="0" smtClean="0">
                <a:latin typeface="Arial" pitchFamily="34" charset="0"/>
                <a:cs typeface="Arial" pitchFamily="34" charset="0"/>
              </a:rPr>
              <a:t>When he was locked in the house away from everything and everyone wondered if he had managed to survive.</a:t>
            </a:r>
          </a:p>
          <a:p>
            <a:pPr marL="0" indent="0">
              <a:buNone/>
            </a:pPr>
            <a:r>
              <a:rPr lang="en-US" sz="2000" dirty="0" smtClean="0">
                <a:latin typeface="Arial" pitchFamily="34" charset="0"/>
                <a:cs typeface="Arial" pitchFamily="34" charset="0"/>
              </a:rPr>
              <a:t>He often got lost in his thoughts and wondered where and how and when he had become the umpteenth victim of this 'invisible monster‘.</a:t>
            </a:r>
          </a:p>
          <a:p>
            <a:pPr marL="0" indent="0">
              <a:buNone/>
            </a:pPr>
            <a:r>
              <a:rPr lang="en-US" sz="2000" dirty="0" smtClean="0">
                <a:latin typeface="Arial" pitchFamily="34" charset="0"/>
                <a:cs typeface="Arial" pitchFamily="34" charset="0"/>
              </a:rPr>
              <a:t>As time passed, it weakened and began to suffer inevitable signs of decay, such as loss of taste and respiratory problems.</a:t>
            </a:r>
          </a:p>
          <a:p>
            <a:pPr marL="0" indent="0">
              <a:buNone/>
            </a:pPr>
            <a:r>
              <a:rPr lang="en-US" sz="2000" dirty="0" smtClean="0">
                <a:latin typeface="Arial" pitchFamily="34" charset="0"/>
                <a:cs typeface="Arial" pitchFamily="34" charset="0"/>
              </a:rPr>
              <a:t>But he kept coming out, not caring about the safety of others, infecting all the people with whom he came into contact.</a:t>
            </a:r>
          </a:p>
          <a:p>
            <a:pPr marL="0" indent="0">
              <a:buNone/>
            </a:pPr>
            <a:r>
              <a:rPr lang="en-US" sz="2000" dirty="0" smtClean="0">
                <a:latin typeface="Arial" pitchFamily="34" charset="0"/>
                <a:cs typeface="Arial" pitchFamily="34" charset="0"/>
              </a:rPr>
              <a:t>When the 'invisible monster' slowly took away all his loved ones, he quarantined himself in his home, with the useless hope of saving the irretrievable.</a:t>
            </a:r>
          </a:p>
          <a:p>
            <a:pPr marL="0" indent="0">
              <a:buNone/>
            </a:pPr>
            <a:r>
              <a:rPr lang="en-US" sz="2000" dirty="0" smtClean="0">
                <a:latin typeface="Arial" pitchFamily="34" charset="0"/>
                <a:cs typeface="Arial" pitchFamily="34" charset="0"/>
              </a:rPr>
              <a:t>He was pale and coughing and showed symptoms of a normal flu...</a:t>
            </a:r>
          </a:p>
          <a:p>
            <a:pPr marL="0" indent="0">
              <a:buNone/>
            </a:pPr>
            <a:r>
              <a:rPr lang="en-US" sz="2000" dirty="0" smtClean="0">
                <a:latin typeface="Arial" pitchFamily="34" charset="0"/>
                <a:cs typeface="Arial" pitchFamily="34" charset="0"/>
              </a:rPr>
              <a:t>A short time later, 'the monster' took him away too!</a:t>
            </a:r>
            <a:endParaRPr lang="it-IT" sz="2000" dirty="0">
              <a:latin typeface="Arial" pitchFamily="34" charset="0"/>
              <a:cs typeface="Arial" pitchFamily="34" charset="0"/>
            </a:endParaRPr>
          </a:p>
        </p:txBody>
      </p:sp>
    </p:spTree>
    <p:extLst>
      <p:ext uri="{BB962C8B-B14F-4D97-AF65-F5344CB8AC3E}">
        <p14:creationId xmlns:p14="http://schemas.microsoft.com/office/powerpoint/2010/main" val="367454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6858000" cy="971600"/>
          </a:xfrm>
        </p:spPr>
        <p:txBody>
          <a:bodyPr>
            <a:noAutofit/>
          </a:bodyPr>
          <a:lstStyle/>
          <a:p>
            <a:r>
              <a:rPr lang="it-IT" sz="3200" dirty="0" smtClean="0">
                <a:solidFill>
                  <a:srgbClr val="FF0000"/>
                </a:solidFill>
              </a:rPr>
              <a:t>Malattie trasmissibili dagli </a:t>
            </a:r>
            <a:r>
              <a:rPr lang="it-IT" sz="3200" dirty="0" smtClean="0">
                <a:solidFill>
                  <a:srgbClr val="FF0000"/>
                </a:solidFill>
              </a:rPr>
              <a:t/>
            </a:r>
            <a:br>
              <a:rPr lang="it-IT" sz="3200" dirty="0" smtClean="0">
                <a:solidFill>
                  <a:srgbClr val="FF0000"/>
                </a:solidFill>
              </a:rPr>
            </a:br>
            <a:r>
              <a:rPr lang="it-IT" sz="3200" dirty="0" smtClean="0">
                <a:solidFill>
                  <a:srgbClr val="FF0000"/>
                </a:solidFill>
              </a:rPr>
              <a:t>animali </a:t>
            </a:r>
            <a:r>
              <a:rPr lang="it-IT" sz="3200" dirty="0" smtClean="0">
                <a:solidFill>
                  <a:srgbClr val="FF0000"/>
                </a:solidFill>
              </a:rPr>
              <a:t>- Zoonosi</a:t>
            </a:r>
            <a:endParaRPr lang="it-IT" sz="3200" dirty="0">
              <a:solidFill>
                <a:srgbClr val="FF0000"/>
              </a:solidFill>
            </a:endParaRPr>
          </a:p>
        </p:txBody>
      </p:sp>
      <p:sp>
        <p:nvSpPr>
          <p:cNvPr id="3" name="Sottotitolo 2"/>
          <p:cNvSpPr>
            <a:spLocks noGrp="1"/>
          </p:cNvSpPr>
          <p:nvPr>
            <p:ph type="subTitle" idx="1"/>
          </p:nvPr>
        </p:nvSpPr>
        <p:spPr>
          <a:xfrm>
            <a:off x="0" y="971600"/>
            <a:ext cx="6858000" cy="8172400"/>
          </a:xfrm>
        </p:spPr>
        <p:txBody>
          <a:bodyPr>
            <a:normAutofit/>
          </a:bodyPr>
          <a:lstStyle/>
          <a:p>
            <a:pPr algn="l"/>
            <a:r>
              <a:rPr lang="it-IT" sz="2400" dirty="0">
                <a:solidFill>
                  <a:schemeClr val="tx1"/>
                </a:solidFill>
              </a:rPr>
              <a:t>Uno dei problemi legati alla convivenza con gli animali domestici è sicuramente il controllo delle zoonosi, </a:t>
            </a:r>
            <a:r>
              <a:rPr lang="it-IT" sz="2400" dirty="0" smtClean="0">
                <a:solidFill>
                  <a:schemeClr val="tx1"/>
                </a:solidFill>
              </a:rPr>
              <a:t>ovvero le malattie </a:t>
            </a:r>
            <a:r>
              <a:rPr lang="it-IT" sz="2400" dirty="0">
                <a:solidFill>
                  <a:schemeClr val="tx1"/>
                </a:solidFill>
              </a:rPr>
              <a:t>che possono trasmettersi dagli animali all’uomo</a:t>
            </a:r>
            <a:r>
              <a:rPr lang="it-IT" sz="2400" dirty="0" smtClean="0">
                <a:solidFill>
                  <a:schemeClr val="tx1"/>
                </a:solidFill>
              </a:rPr>
              <a:t>.</a:t>
            </a:r>
          </a:p>
          <a:p>
            <a:pPr algn="l"/>
            <a:r>
              <a:rPr lang="it-IT" sz="2400" dirty="0">
                <a:solidFill>
                  <a:schemeClr val="tx1"/>
                </a:solidFill>
              </a:rPr>
              <a:t>Le zoonosi conosciute sono molto numerose, alcune con un indice di gravità ridotto, altre decisamente gravi per gli animali e l’uomo </a:t>
            </a:r>
            <a:r>
              <a:rPr lang="it-IT" sz="2400" dirty="0" smtClean="0">
                <a:solidFill>
                  <a:schemeClr val="tx1"/>
                </a:solidFill>
              </a:rPr>
              <a:t>. </a:t>
            </a:r>
          </a:p>
          <a:p>
            <a:pPr algn="l"/>
            <a:r>
              <a:rPr lang="it-IT" sz="2400" dirty="0" smtClean="0">
                <a:solidFill>
                  <a:schemeClr val="tx1"/>
                </a:solidFill>
              </a:rPr>
              <a:t>A </a:t>
            </a:r>
            <a:r>
              <a:rPr lang="it-IT" sz="2400" dirty="0">
                <a:solidFill>
                  <a:schemeClr val="tx1"/>
                </a:solidFill>
              </a:rPr>
              <a:t>tal proposito </a:t>
            </a:r>
            <a:r>
              <a:rPr lang="it-IT" sz="2400" dirty="0" smtClean="0">
                <a:solidFill>
                  <a:schemeClr val="tx1"/>
                </a:solidFill>
              </a:rPr>
              <a:t>hanno molta importanza </a:t>
            </a:r>
            <a:r>
              <a:rPr lang="it-IT" sz="2400" dirty="0">
                <a:solidFill>
                  <a:schemeClr val="tx1"/>
                </a:solidFill>
              </a:rPr>
              <a:t>alcune norme igieniche generali che occorre sempre </a:t>
            </a:r>
            <a:r>
              <a:rPr lang="it-IT" sz="2400" dirty="0" smtClean="0">
                <a:solidFill>
                  <a:schemeClr val="tx1"/>
                </a:solidFill>
              </a:rPr>
              <a:t>rispettare. Alcune di queste  sono.</a:t>
            </a:r>
          </a:p>
          <a:p>
            <a:pPr marL="342900" indent="-342900" algn="l">
              <a:buFont typeface="Arial" pitchFamily="34" charset="0"/>
              <a:buChar char="•"/>
            </a:pPr>
            <a:r>
              <a:rPr lang="it-IT" sz="2400" dirty="0" smtClean="0">
                <a:solidFill>
                  <a:schemeClr val="tx1"/>
                </a:solidFill>
              </a:rPr>
              <a:t>Igiene del </a:t>
            </a:r>
            <a:r>
              <a:rPr lang="it-IT" sz="2400" dirty="0">
                <a:solidFill>
                  <a:schemeClr val="tx1"/>
                </a:solidFill>
              </a:rPr>
              <a:t>buono stato di salute dell’animale</a:t>
            </a:r>
            <a:r>
              <a:rPr lang="it-IT" sz="2400" dirty="0" smtClean="0">
                <a:solidFill>
                  <a:schemeClr val="tx1"/>
                </a:solidFill>
              </a:rPr>
              <a:t>;</a:t>
            </a:r>
          </a:p>
          <a:p>
            <a:pPr marL="342900" indent="-342900" algn="l">
              <a:buFont typeface="Arial" pitchFamily="34" charset="0"/>
              <a:buChar char="•"/>
            </a:pPr>
            <a:r>
              <a:rPr lang="it-IT" sz="2400" dirty="0" smtClean="0">
                <a:solidFill>
                  <a:schemeClr val="tx1"/>
                </a:solidFill>
              </a:rPr>
              <a:t>Lotta al randagismo</a:t>
            </a:r>
          </a:p>
          <a:p>
            <a:pPr marL="342900" indent="-342900" algn="l">
              <a:buFont typeface="Arial" pitchFamily="34" charset="0"/>
              <a:buChar char="•"/>
            </a:pPr>
            <a:r>
              <a:rPr lang="it-IT" sz="2400" dirty="0" smtClean="0">
                <a:solidFill>
                  <a:schemeClr val="tx1"/>
                </a:solidFill>
              </a:rPr>
              <a:t>Igiene del contatto tra persona e animale.</a:t>
            </a:r>
          </a:p>
          <a:p>
            <a:pPr algn="l"/>
            <a:r>
              <a:rPr lang="it-IT" sz="2400" dirty="0" smtClean="0">
                <a:solidFill>
                  <a:schemeClr val="tx1"/>
                </a:solidFill>
              </a:rPr>
              <a:t>La trasmissibilità delle malattie può avvenire in 2 modi:</a:t>
            </a:r>
          </a:p>
          <a:p>
            <a:pPr marL="342900" indent="-342900" algn="l">
              <a:buFont typeface="Arial" pitchFamily="34" charset="0"/>
              <a:buChar char="•"/>
            </a:pPr>
            <a:r>
              <a:rPr lang="it-IT" sz="2400" dirty="0" smtClean="0">
                <a:solidFill>
                  <a:schemeClr val="tx1"/>
                </a:solidFill>
              </a:rPr>
              <a:t>Per </a:t>
            </a:r>
            <a:r>
              <a:rPr lang="it-IT" sz="2400" dirty="0">
                <a:solidFill>
                  <a:schemeClr val="tx1"/>
                </a:solidFill>
              </a:rPr>
              <a:t>contatto con materiale contaminato dall’animale </a:t>
            </a:r>
            <a:r>
              <a:rPr lang="it-IT" sz="2400" dirty="0" smtClean="0">
                <a:solidFill>
                  <a:schemeClr val="tx1"/>
                </a:solidFill>
              </a:rPr>
              <a:t>infetto</a:t>
            </a:r>
          </a:p>
          <a:p>
            <a:pPr marL="342900" indent="-342900" algn="l">
              <a:buFont typeface="Arial" pitchFamily="34" charset="0"/>
              <a:buChar char="•"/>
            </a:pPr>
            <a:r>
              <a:rPr lang="it-IT" sz="2400" dirty="0" smtClean="0">
                <a:solidFill>
                  <a:schemeClr val="tx1"/>
                </a:solidFill>
              </a:rPr>
              <a:t>Per </a:t>
            </a:r>
            <a:r>
              <a:rPr lang="it-IT" sz="2400" dirty="0">
                <a:solidFill>
                  <a:schemeClr val="tx1"/>
                </a:solidFill>
              </a:rPr>
              <a:t>contatto diretto</a:t>
            </a:r>
          </a:p>
        </p:txBody>
      </p:sp>
    </p:spTree>
    <p:extLst>
      <p:ext uri="{BB962C8B-B14F-4D97-AF65-F5344CB8AC3E}">
        <p14:creationId xmlns:p14="http://schemas.microsoft.com/office/powerpoint/2010/main" val="344354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1285"/>
            <a:ext cx="6858000" cy="9143999"/>
          </a:xfrm>
        </p:spPr>
        <p:txBody>
          <a:bodyPr>
            <a:normAutofit/>
          </a:bodyPr>
          <a:lstStyle/>
          <a:p>
            <a:pPr marL="0" indent="0">
              <a:buNone/>
            </a:pPr>
            <a:r>
              <a:rPr lang="it-IT" sz="2000" dirty="0" smtClean="0"/>
              <a:t>Parlando di attualità, troviamo una malattia, ormai pandemia, chiamata covid-19.</a:t>
            </a:r>
          </a:p>
          <a:p>
            <a:pPr marL="0" indent="0">
              <a:buNone/>
            </a:pPr>
            <a:r>
              <a:rPr lang="it-IT" sz="2000" dirty="0" smtClean="0"/>
              <a:t>Questa malattia si presentava solo nei pipistrelli, ma a causa delle mutazioni genetiche, è strasmissibile anche all’uomo.</a:t>
            </a:r>
          </a:p>
          <a:p>
            <a:pPr marL="0" indent="0">
              <a:buNone/>
            </a:pPr>
            <a:r>
              <a:rPr lang="it-IT" sz="2000" dirty="0" smtClean="0"/>
              <a:t>Un caso analogo è avvenuto con la peste, che veniva trasmessa all’uomo dai ratti.</a:t>
            </a:r>
          </a:p>
          <a:p>
            <a:pPr marL="0" indent="0">
              <a:buNone/>
            </a:pPr>
            <a:r>
              <a:rPr lang="it-IT" sz="2000" dirty="0" smtClean="0"/>
              <a:t>Altre malattie rilevanti trasmissibili dagli animali (domestici) sono:</a:t>
            </a:r>
          </a:p>
          <a:p>
            <a:r>
              <a:rPr lang="it-IT" sz="2000" dirty="0"/>
              <a:t>Dermatofizie </a:t>
            </a:r>
            <a:r>
              <a:rPr lang="it-IT" sz="2000" dirty="0" smtClean="0"/>
              <a:t>;</a:t>
            </a:r>
            <a:endParaRPr lang="it-IT" sz="2000" dirty="0"/>
          </a:p>
          <a:p>
            <a:r>
              <a:rPr lang="it-IT" sz="2000" dirty="0"/>
              <a:t>Larva </a:t>
            </a:r>
            <a:r>
              <a:rPr lang="it-IT" sz="2000" dirty="0" smtClean="0"/>
              <a:t>migrans;</a:t>
            </a:r>
            <a:endParaRPr lang="it-IT" sz="2000" dirty="0"/>
          </a:p>
          <a:p>
            <a:r>
              <a:rPr lang="it-IT" sz="2000" dirty="0" smtClean="0"/>
              <a:t>Leishmania;</a:t>
            </a:r>
            <a:endParaRPr lang="it-IT" sz="2000" dirty="0"/>
          </a:p>
          <a:p>
            <a:r>
              <a:rPr lang="it-IT" sz="2000" dirty="0" smtClean="0"/>
              <a:t>Leptospirosi;</a:t>
            </a:r>
            <a:endParaRPr lang="it-IT" sz="2000" dirty="0"/>
          </a:p>
          <a:p>
            <a:r>
              <a:rPr lang="it-IT" sz="2000" dirty="0"/>
              <a:t>Malattia da graffio del </a:t>
            </a:r>
            <a:r>
              <a:rPr lang="it-IT" sz="2000" dirty="0" smtClean="0"/>
              <a:t>gatto;</a:t>
            </a:r>
            <a:endParaRPr lang="it-IT" sz="2000" dirty="0"/>
          </a:p>
          <a:p>
            <a:r>
              <a:rPr lang="it-IT" sz="2000" dirty="0"/>
              <a:t>Malattie trasmesse da </a:t>
            </a:r>
            <a:r>
              <a:rPr lang="it-IT" sz="2000" dirty="0" smtClean="0"/>
              <a:t>zecche</a:t>
            </a:r>
            <a:r>
              <a:rPr lang="it-IT" sz="2000" dirty="0"/>
              <a:t>;</a:t>
            </a:r>
          </a:p>
          <a:p>
            <a:r>
              <a:rPr lang="it-IT" sz="2000" dirty="0" smtClean="0"/>
              <a:t>Rabbia;</a:t>
            </a:r>
            <a:endParaRPr lang="it-IT" sz="2000" dirty="0"/>
          </a:p>
          <a:p>
            <a:r>
              <a:rPr lang="it-IT" sz="2000" dirty="0" smtClean="0"/>
              <a:t>Toxoplasmosi;</a:t>
            </a:r>
            <a:endParaRPr lang="it-IT" sz="2000" dirty="0"/>
          </a:p>
          <a:p>
            <a:pPr marL="0" indent="0">
              <a:buNone/>
            </a:pPr>
            <a:endParaRPr lang="it-IT"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58" y="5853140"/>
            <a:ext cx="619268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99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6672" y="0"/>
            <a:ext cx="5829300" cy="867336"/>
          </a:xfrm>
        </p:spPr>
        <p:txBody>
          <a:bodyPr>
            <a:normAutofit/>
          </a:bodyPr>
          <a:lstStyle/>
          <a:p>
            <a:r>
              <a:rPr lang="it-IT" sz="4000" dirty="0" smtClean="0">
                <a:solidFill>
                  <a:srgbClr val="FF0000"/>
                </a:solidFill>
              </a:rPr>
              <a:t>SANA ALIMENTAZIONE</a:t>
            </a:r>
            <a:endParaRPr lang="it-IT" sz="4000" dirty="0">
              <a:solidFill>
                <a:srgbClr val="FF0000"/>
              </a:solidFill>
            </a:endParaRPr>
          </a:p>
        </p:txBody>
      </p:sp>
      <p:sp>
        <p:nvSpPr>
          <p:cNvPr id="3" name="Sottotitolo 2"/>
          <p:cNvSpPr>
            <a:spLocks noGrp="1"/>
          </p:cNvSpPr>
          <p:nvPr>
            <p:ph type="subTitle" idx="1"/>
          </p:nvPr>
        </p:nvSpPr>
        <p:spPr>
          <a:xfrm>
            <a:off x="0" y="683568"/>
            <a:ext cx="6858000" cy="8460432"/>
          </a:xfrm>
        </p:spPr>
        <p:txBody>
          <a:bodyPr>
            <a:normAutofit/>
          </a:bodyPr>
          <a:lstStyle/>
          <a:p>
            <a:pPr algn="l"/>
            <a:r>
              <a:rPr lang="it-IT" sz="2400" dirty="0" smtClean="0">
                <a:solidFill>
                  <a:schemeClr val="tx1"/>
                </a:solidFill>
              </a:rPr>
              <a:t>L’alimentazione è l’assunzione di tutte quelle sostanze che sono necessarie e utili per la costituzione del corpo, per la crescita e per avere le giuste energie per affrontare le attività di ogni giorno.</a:t>
            </a:r>
          </a:p>
          <a:p>
            <a:pPr algn="l"/>
            <a:r>
              <a:rPr lang="it-IT" sz="2400" dirty="0" smtClean="0">
                <a:solidFill>
                  <a:schemeClr val="tx1"/>
                </a:solidFill>
              </a:rPr>
              <a:t>Con il termine "dieta" si intendono tutti gli alimenti fondamentali di cui il nostro organismo necessita.</a:t>
            </a:r>
          </a:p>
          <a:p>
            <a:pPr algn="l"/>
            <a:r>
              <a:rPr lang="it-IT" sz="2400" dirty="0" smtClean="0">
                <a:solidFill>
                  <a:schemeClr val="tx1"/>
                </a:solidFill>
              </a:rPr>
              <a:t> I benefici di una corretta alimentazione sono: una vita sana e più duratura, maggiori prestazioni fisiche, evitare varie malattie diffuse come l'obesità, malattie legate all'apparato cardiocircolatorio ecc...</a:t>
            </a:r>
          </a:p>
          <a:p>
            <a:pPr algn="l"/>
            <a:r>
              <a:rPr lang="it-IT" sz="2400" dirty="0" smtClean="0">
                <a:solidFill>
                  <a:schemeClr val="tx1"/>
                </a:solidFill>
              </a:rPr>
              <a:t>Una corretta nutrizione, associata ad uno stile di vita attivo, costituisce la base della prevenzione di moltissime patologie. </a:t>
            </a:r>
          </a:p>
          <a:p>
            <a:pPr algn="l"/>
            <a:r>
              <a:rPr lang="it-IT" sz="2400" dirty="0" smtClean="0">
                <a:solidFill>
                  <a:schemeClr val="tx1"/>
                </a:solidFill>
              </a:rPr>
              <a:t>Si riduce in particolare il rischio cardiovascolare o la probabilità di sviluppare un cancro.</a:t>
            </a:r>
          </a:p>
          <a:p>
            <a:pPr algn="l"/>
            <a:r>
              <a:rPr lang="it-IT" sz="2400" dirty="0" smtClean="0">
                <a:solidFill>
                  <a:schemeClr val="tx1"/>
                </a:solidFill>
              </a:rPr>
              <a:t>Una dieta bilanciata deve soddisfare il fabbisogno giornaliero di determinati nutrienti e microelementi, necessari per la salute. </a:t>
            </a:r>
          </a:p>
          <a:p>
            <a:pPr algn="l"/>
            <a:r>
              <a:rPr lang="it-IT" sz="2400" dirty="0" smtClean="0">
                <a:solidFill>
                  <a:schemeClr val="tx1"/>
                </a:solidFill>
              </a:rPr>
              <a:t>Il modo più semplice per garantire al corpo le sostanze adeguate è: variare il più possibile i cibi in tavola.</a:t>
            </a:r>
            <a:endParaRPr lang="it-IT" sz="2400" dirty="0">
              <a:solidFill>
                <a:schemeClr val="tx1"/>
              </a:solidFill>
            </a:endParaRPr>
          </a:p>
        </p:txBody>
      </p:sp>
    </p:spTree>
    <p:extLst>
      <p:ext uri="{BB962C8B-B14F-4D97-AF65-F5344CB8AC3E}">
        <p14:creationId xmlns:p14="http://schemas.microsoft.com/office/powerpoint/2010/main" val="236854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108520"/>
            <a:ext cx="6172200" cy="749432"/>
          </a:xfrm>
        </p:spPr>
        <p:txBody>
          <a:bodyPr>
            <a:normAutofit fontScale="90000"/>
          </a:bodyPr>
          <a:lstStyle/>
          <a:p>
            <a:r>
              <a:rPr lang="it-IT" dirty="0" smtClean="0">
                <a:solidFill>
                  <a:srgbClr val="FF0000"/>
                </a:solidFill>
              </a:rPr>
              <a:t>IL MERCATO</a:t>
            </a:r>
            <a:endParaRPr lang="it-IT" dirty="0">
              <a:solidFill>
                <a:srgbClr val="FF0000"/>
              </a:solidFill>
            </a:endParaRPr>
          </a:p>
        </p:txBody>
      </p:sp>
      <p:sp>
        <p:nvSpPr>
          <p:cNvPr id="3" name="Segnaposto contenuto 2"/>
          <p:cNvSpPr>
            <a:spLocks noGrp="1"/>
          </p:cNvSpPr>
          <p:nvPr>
            <p:ph idx="1"/>
          </p:nvPr>
        </p:nvSpPr>
        <p:spPr>
          <a:xfrm>
            <a:off x="0" y="611560"/>
            <a:ext cx="6858000" cy="8532440"/>
          </a:xfrm>
        </p:spPr>
        <p:txBody>
          <a:bodyPr>
            <a:normAutofit fontScale="62500" lnSpcReduction="20000"/>
          </a:bodyPr>
          <a:lstStyle/>
          <a:p>
            <a:pPr marL="0" indent="0">
              <a:buNone/>
            </a:pPr>
            <a:r>
              <a:rPr lang="it-IT" dirty="0" smtClean="0"/>
              <a:t>Il mercato è il luogo dove avviene lo scambio in seguito all'incontro della domanda e dell'offerta di beni e servizi. In passato, il mercato era per esempio una piazza.</a:t>
            </a:r>
          </a:p>
          <a:p>
            <a:pPr marL="0" indent="0">
              <a:buNone/>
            </a:pPr>
            <a:r>
              <a:rPr lang="it-IT" dirty="0" smtClean="0"/>
              <a:t>Oggi non è più necessario in quanto esistono possibilità di incontro della domanda e dell'offerta astratte, per telefono.</a:t>
            </a:r>
          </a:p>
          <a:p>
            <a:pPr marL="0" indent="0">
              <a:buNone/>
            </a:pPr>
            <a:r>
              <a:rPr lang="it-IT" dirty="0" smtClean="0"/>
              <a:t>Lo scambio avviene perché un soggetto è disposto a cedere un bene posseduto in quantità abbondante, acquisendone un altro che possiede in quantità scarsa.</a:t>
            </a:r>
          </a:p>
          <a:p>
            <a:pPr marL="0" indent="0">
              <a:buNone/>
            </a:pPr>
            <a:r>
              <a:rPr lang="it-IT" dirty="0" smtClean="0"/>
              <a:t>La domanda è la quantità di bene richiesta dai consumatori a un determinato prezzo. La domanda individuale di un bene viene espressa da un solo individuo, quella collettiva e la somma delle domande individuali di molte persone presenti in un mercato.</a:t>
            </a:r>
          </a:p>
          <a:p>
            <a:pPr marL="0" indent="0">
              <a:buNone/>
            </a:pPr>
            <a:r>
              <a:rPr lang="it-IT" dirty="0" smtClean="0"/>
              <a:t>Quando il prezzo di un bene sale, la domanda dello stesso bene diminuisce; viceversa, quando il prezzo scende, la domanda aumenta.</a:t>
            </a:r>
          </a:p>
          <a:p>
            <a:pPr marL="0" indent="0">
              <a:buNone/>
            </a:pPr>
            <a:r>
              <a:rPr lang="it-IT" dirty="0" smtClean="0"/>
              <a:t>Quando la quantità varia sensibilmente, come conseguenza di cambiamenti del prezzo, si dice che la domanda è elastica; quando la quantità domandata varia poco come conseguenza di cambiamenti del prezzo, si dice che la domanda è rigida. </a:t>
            </a:r>
          </a:p>
          <a:p>
            <a:pPr marL="0" indent="0">
              <a:buNone/>
            </a:pPr>
            <a:r>
              <a:rPr lang="it-IT" dirty="0" smtClean="0"/>
              <a:t>La domanda di beni di prima necessità (pane, latte, uova, ecc.) È rigida: la domanda non aumenta molto se il prezzo diminuisce; allo stesso modo, la domanda non diminuisce molto se il prezzo subisce un incremento. Con la domanda di bene voluttuari          (smartphone, lettori DVD, viaggi turistici ecc.), la quantità domandata del mercato aumenta molto se il prezzo diminuisce. Variazione del livello del reddito: la domanda aumenta, se aumenta il reddito medio; viceversa la domanda diminuisce, se il reddito medio diminuisce. </a:t>
            </a:r>
            <a:endParaRPr lang="it-IT" dirty="0"/>
          </a:p>
        </p:txBody>
      </p:sp>
    </p:spTree>
    <p:extLst>
      <p:ext uri="{BB962C8B-B14F-4D97-AF65-F5344CB8AC3E}">
        <p14:creationId xmlns:p14="http://schemas.microsoft.com/office/powerpoint/2010/main" val="301389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6858000" cy="9143999"/>
          </a:xfrm>
        </p:spPr>
        <p:txBody>
          <a:bodyPr>
            <a:normAutofit fontScale="62500" lnSpcReduction="20000"/>
          </a:bodyPr>
          <a:lstStyle/>
          <a:p>
            <a:pPr marL="0" indent="0">
              <a:buNone/>
            </a:pPr>
            <a:r>
              <a:rPr lang="it-IT" dirty="0" smtClean="0"/>
              <a:t>Le variazioni delle quantità domandate di beni differenti sono diverse in funzione di una stessa variazione di reddito: </a:t>
            </a:r>
          </a:p>
          <a:p>
            <a:r>
              <a:rPr lang="it-IT" dirty="0" smtClean="0"/>
              <a:t>variazione dei gusti dei consumatori; </a:t>
            </a:r>
          </a:p>
          <a:p>
            <a:r>
              <a:rPr lang="it-IT" dirty="0" smtClean="0"/>
              <a:t>variazione demografica;</a:t>
            </a:r>
          </a:p>
          <a:p>
            <a:r>
              <a:rPr lang="it-IT" dirty="0" smtClean="0"/>
              <a:t>variazione del prezzo di altri beni;</a:t>
            </a:r>
          </a:p>
          <a:p>
            <a:pPr marL="0" indent="0">
              <a:buNone/>
            </a:pPr>
            <a:r>
              <a:rPr lang="it-IT" dirty="0" smtClean="0"/>
              <a:t>L'offerta è la quantità di beni che i produttori sono disposti a vendere a un determinato prezzo. </a:t>
            </a:r>
          </a:p>
          <a:p>
            <a:pPr marL="0" indent="0">
              <a:buNone/>
            </a:pPr>
            <a:r>
              <a:rPr lang="it-IT" dirty="0" smtClean="0"/>
              <a:t>Quando il prezzo di un bene sale, anche l'offerta dello stesso bene aumenta; quando </a:t>
            </a:r>
            <a:r>
              <a:rPr lang="it-IT" dirty="0"/>
              <a:t>i</a:t>
            </a:r>
            <a:r>
              <a:rPr lang="it-IT" dirty="0" smtClean="0"/>
              <a:t>l prezzo scende anche l'offerta diminuisce.</a:t>
            </a:r>
          </a:p>
          <a:p>
            <a:pPr marL="0" indent="0">
              <a:buNone/>
            </a:pPr>
            <a:r>
              <a:rPr lang="it-IT" dirty="0" smtClean="0"/>
              <a:t>Quando la quantità offerta varia molto, come conseguenza dei cambiamenti del prezzo, si dice che la domanda è elastica; quando la quantità offerta varia poco come conseguenza dei cambiamenti del prezzo, si dice che la domanda è rigida.</a:t>
            </a:r>
          </a:p>
          <a:p>
            <a:pPr marL="0" indent="0">
              <a:buNone/>
            </a:pPr>
            <a:r>
              <a:rPr lang="it-IT" dirty="0" smtClean="0"/>
              <a:t>Il prezzo, in un mercato concorrenziale, si forma dall'incontro della domanda e dell'offerta. Il prezzo di equilibrio viene così definito perché, in corrispondenza di questo prezzo, la quantità domandata è uguale a quella offerta.</a:t>
            </a:r>
          </a:p>
          <a:p>
            <a:pPr marL="0" indent="0">
              <a:buNone/>
            </a:pPr>
            <a:r>
              <a:rPr lang="it-IT" dirty="0" smtClean="0"/>
              <a:t>Tre diverse forme di mercato, abbiamo la libera concorrenza o concorrenza perfetta, caratterizzata dalla presenza sul mercato di un numero elevato di venditori e compratori, ciascuno interessato a vendere o a comprare quantità limitate di un bene punto in queste condizioni, nessun venditore nessun compratore riesce a influire sulla formazione del prezzo.Altre caratteristiche di questa forma di mercato sono: la libertà di entrata, l'omogeneità dei beni, la trasparenza è l'imparzialità. Un mercato con queste caratteristiche è chiamato perfetto.Le cose che frequentemente rendono un mercato imperfetto sono le seguenti: i beni vengono modificati, i beni sono uguali, esistenza sul mercato di operatori più grandi di altri, esistenza di dazi doganali e sovvenzioni statali per favorire bene i prodotti nel paese a discapito di quelle importanti e esistenza di operatori che agiscono utilizzando mezzi di concorrenza sleale.</a:t>
            </a:r>
            <a:endParaRPr lang="it-IT" dirty="0"/>
          </a:p>
        </p:txBody>
      </p:sp>
    </p:spTree>
    <p:extLst>
      <p:ext uri="{BB962C8B-B14F-4D97-AF65-F5344CB8AC3E}">
        <p14:creationId xmlns:p14="http://schemas.microsoft.com/office/powerpoint/2010/main" val="110207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48680" y="-684584"/>
            <a:ext cx="5829300" cy="1960033"/>
          </a:xfrm>
        </p:spPr>
        <p:txBody>
          <a:bodyPr>
            <a:normAutofit/>
          </a:bodyPr>
          <a:lstStyle/>
          <a:p>
            <a:r>
              <a:rPr lang="it-IT" dirty="0" smtClean="0">
                <a:solidFill>
                  <a:srgbClr val="FF0000"/>
                </a:solidFill>
              </a:rPr>
              <a:t>AGENDA 2030</a:t>
            </a:r>
            <a:endParaRPr lang="it-IT" dirty="0">
              <a:solidFill>
                <a:srgbClr val="FF0000"/>
              </a:solidFill>
            </a:endParaRPr>
          </a:p>
        </p:txBody>
      </p:sp>
      <p:sp>
        <p:nvSpPr>
          <p:cNvPr id="3" name="Sottotitolo 2"/>
          <p:cNvSpPr>
            <a:spLocks noGrp="1"/>
          </p:cNvSpPr>
          <p:nvPr>
            <p:ph type="subTitle" idx="1"/>
          </p:nvPr>
        </p:nvSpPr>
        <p:spPr>
          <a:xfrm>
            <a:off x="0" y="899592"/>
            <a:ext cx="6858000" cy="8244408"/>
          </a:xfrm>
        </p:spPr>
        <p:txBody>
          <a:bodyPr>
            <a:normAutofit lnSpcReduction="10000"/>
          </a:bodyPr>
          <a:lstStyle/>
          <a:p>
            <a:pPr algn="l"/>
            <a:r>
              <a:rPr lang="it-IT" sz="2400" dirty="0" smtClean="0">
                <a:solidFill>
                  <a:schemeClr val="tx1"/>
                </a:solidFill>
              </a:rPr>
              <a:t>L’agenda 2030 è un elenco di obiettivi che si sono prefissati gli stati ,che ne fanno parte, da raggiungere entro il 2030.</a:t>
            </a:r>
          </a:p>
          <a:p>
            <a:pPr algn="l"/>
            <a:r>
              <a:rPr lang="it-IT" sz="2400" dirty="0" smtClean="0">
                <a:solidFill>
                  <a:schemeClr val="tx1"/>
                </a:solidFill>
              </a:rPr>
              <a:t>In questa agenda sono presenti 17 obiettivi.</a:t>
            </a:r>
          </a:p>
          <a:p>
            <a:pPr algn="l"/>
            <a:r>
              <a:rPr lang="it-IT" sz="2400" dirty="0" smtClean="0">
                <a:solidFill>
                  <a:schemeClr val="tx1"/>
                </a:solidFill>
              </a:rPr>
              <a:t>Gli obiettivi sono vari: vanno dal sconfiggere la povertà e la fame, alla lotta contro il cambiamento climatico; dal cercare di migliorare l’istruzione, al benesere della vita sulla terra e della cura delle acque. </a:t>
            </a:r>
          </a:p>
          <a:p>
            <a:pPr algn="l"/>
            <a:r>
              <a:rPr lang="it-IT" sz="2400" dirty="0" smtClean="0">
                <a:solidFill>
                  <a:schemeClr val="tx1"/>
                </a:solidFill>
              </a:rPr>
              <a:t>Il nostro istituto ha deciso di contribuire al raggiungimento di 2 di questi 17 obiettivi:</a:t>
            </a:r>
          </a:p>
          <a:p>
            <a:pPr algn="l"/>
            <a:endParaRPr lang="it-IT" sz="2400" dirty="0" smtClean="0">
              <a:solidFill>
                <a:schemeClr val="tx1"/>
              </a:solidFill>
            </a:endParaRPr>
          </a:p>
          <a:p>
            <a:pPr algn="l"/>
            <a:r>
              <a:rPr lang="it-IT" sz="2800" dirty="0" smtClean="0">
                <a:solidFill>
                  <a:schemeClr val="tx1"/>
                </a:solidFill>
              </a:rPr>
              <a:t>L’obiettivo n.3 e l’obiettivo n.10</a:t>
            </a:r>
          </a:p>
          <a:p>
            <a:pPr algn="l"/>
            <a:endParaRPr lang="it-IT" sz="2800" dirty="0">
              <a:solidFill>
                <a:schemeClr val="tx1"/>
              </a:solidFill>
            </a:endParaRPr>
          </a:p>
          <a:p>
            <a:pPr marL="342900" indent="-342900" algn="l">
              <a:buFont typeface="Arial" pitchFamily="34" charset="0"/>
              <a:buChar char="•"/>
            </a:pPr>
            <a:r>
              <a:rPr lang="it-IT" sz="2400" dirty="0" smtClean="0">
                <a:solidFill>
                  <a:schemeClr val="tx1"/>
                </a:solidFill>
              </a:rPr>
              <a:t>L’obiettivo n.3 ha come scopo di tutelare la vita e il benessere delle persone di tutte le età.</a:t>
            </a:r>
          </a:p>
          <a:p>
            <a:pPr marL="342900" indent="-342900" algn="l">
              <a:buFont typeface="Arial" pitchFamily="34" charset="0"/>
              <a:buChar char="•"/>
            </a:pPr>
            <a:r>
              <a:rPr lang="it-IT" sz="2400" dirty="0" smtClean="0">
                <a:solidFill>
                  <a:schemeClr val="tx1"/>
                </a:solidFill>
              </a:rPr>
              <a:t>L’obbiettivo n.10 invece si ‘’occupa’’ di  ridurre il più possibile le disuguaglianze  «all’interno di e fra le Nazioni»</a:t>
            </a:r>
          </a:p>
          <a:p>
            <a:pPr marL="342900" indent="-342900" algn="l">
              <a:buFont typeface="Arial" pitchFamily="34" charset="0"/>
              <a:buChar char="•"/>
            </a:pPr>
            <a:endParaRPr lang="it-IT" sz="2400" dirty="0">
              <a:solidFill>
                <a:schemeClr val="tx1"/>
              </a:solidFill>
            </a:endParaRPr>
          </a:p>
          <a:p>
            <a:pPr algn="l"/>
            <a:endParaRPr lang="it-IT" sz="2400" dirty="0" smtClean="0">
              <a:solidFill>
                <a:schemeClr val="tx1"/>
              </a:solidFill>
            </a:endParaRPr>
          </a:p>
          <a:p>
            <a:pPr algn="l"/>
            <a:r>
              <a:rPr lang="it-IT" sz="2000" dirty="0" smtClean="0">
                <a:solidFill>
                  <a:schemeClr val="tx1"/>
                </a:solidFill>
              </a:rPr>
              <a:t> </a:t>
            </a:r>
            <a:endParaRPr lang="it-IT" sz="2000" dirty="0">
              <a:solidFill>
                <a:schemeClr val="tx1"/>
              </a:solidFill>
            </a:endParaRPr>
          </a:p>
        </p:txBody>
      </p:sp>
    </p:spTree>
    <p:extLst>
      <p:ext uri="{BB962C8B-B14F-4D97-AF65-F5344CB8AC3E}">
        <p14:creationId xmlns:p14="http://schemas.microsoft.com/office/powerpoint/2010/main" val="2906560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1495</Words>
  <Application>Microsoft Office PowerPoint</Application>
  <PresentationFormat>Presentazione su schermo (4:3)</PresentationFormat>
  <Paragraphs>109</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U.D.A.</vt:lpstr>
      <vt:lpstr>ITALIANO</vt:lpstr>
      <vt:lpstr>INGLESE</vt:lpstr>
      <vt:lpstr>Malattie trasmissibili dagli  animali - Zoonosi</vt:lpstr>
      <vt:lpstr>Presentazione standard di PowerPoint</vt:lpstr>
      <vt:lpstr>SANA ALIMENTAZIONE</vt:lpstr>
      <vt:lpstr>IL MERCATO</vt:lpstr>
      <vt:lpstr>Presentazione standard di PowerPoint</vt:lpstr>
      <vt:lpstr>AGENDA 2030</vt:lpstr>
      <vt:lpstr>OBIETTIVO N.3 AGENDA 2030</vt:lpstr>
      <vt:lpstr>LA DIFFUSIONE DEL CORONAVIRUS</vt:lpstr>
      <vt:lpstr>LA STATISTICA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U.D.A.</dc:title>
  <dc:creator>Saro</dc:creator>
  <cp:lastModifiedBy>Saro</cp:lastModifiedBy>
  <cp:revision>10</cp:revision>
  <dcterms:created xsi:type="dcterms:W3CDTF">2020-12-14T22:27:00Z</dcterms:created>
  <dcterms:modified xsi:type="dcterms:W3CDTF">2020-12-15T00:03:44Z</dcterms:modified>
</cp:coreProperties>
</file>